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 id="286" r:id="rId28"/>
    <p:sldId id="287" r:id="rId29"/>
    <p:sldId id="288" r:id="rId30"/>
    <p:sldId id="289" r:id="rId31"/>
    <p:sldId id="290" r:id="rId32"/>
    <p:sldId id="292" r:id="rId33"/>
    <p:sldId id="293" r:id="rId34"/>
    <p:sldId id="291"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58" autoAdjust="0"/>
  </p:normalViewPr>
  <p:slideViewPr>
    <p:cSldViewPr snapToGrid="0">
      <p:cViewPr varScale="1">
        <p:scale>
          <a:sx n="35" d="100"/>
          <a:sy n="35" d="100"/>
        </p:scale>
        <p:origin x="756" y="84"/>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Bourek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Bouchaour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Bouguern Diaa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endParaRPr sz="3700" dirty="0">
              <a:solidFill>
                <a:schemeClr val="bg1">
                  <a:lumMod val="65000"/>
                  <a:lumOff val="35000"/>
                  <a:alpha val="80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endParaRPr lang="fr-FR" sz="37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a:spcBef>
                <a:spcPts val="4500"/>
              </a:spcBef>
              <a:buSzTx/>
              <a:buNone/>
              <a:defRPr sz="5800"/>
            </a:pP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-le guide peut recevoir la liste des clients (Par Notifications)</a:t>
            </a:r>
          </a:p>
          <a:p>
            <a:pPr marL="0" indent="0">
              <a:spcBef>
                <a:spcPts val="4500"/>
              </a:spcBef>
              <a:buSzTx/>
              <a:buNone/>
              <a:defRPr sz="5800"/>
            </a:pP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-le guide peut contacter le client  (</a:t>
            </a:r>
            <a:r>
              <a:rPr lang="fr-FR" sz="3700">
                <a:solidFill>
                  <a:schemeClr val="bg1">
                    <a:lumMod val="65000"/>
                    <a:lumOff val="35000"/>
                    <a:alpha val="80000"/>
                  </a:schemeClr>
                </a:solidFill>
                <a:latin typeface="Andalus" panose="02020603050405020304" pitchFamily="18" charset="-78"/>
                <a:cs typeface="Andalus" panose="02020603050405020304" pitchFamily="18" charset="-78"/>
              </a:rPr>
              <a:t>Par Notifications)</a:t>
            </a:r>
            <a:endParaRPr sz="3700" dirty="0">
              <a:solidFill>
                <a:schemeClr val="bg1">
                  <a:lumMod val="65000"/>
                  <a:lumOff val="35000"/>
                  <a:alpha val="80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085D-C003-4C09-8877-D7FD112A0307}"/>
              </a:ext>
            </a:extLst>
          </p:cNvPr>
          <p:cNvSpPr>
            <a:spLocks noGrp="1"/>
          </p:cNvSpPr>
          <p:nvPr>
            <p:ph type="title"/>
          </p:nvPr>
        </p:nvSpPr>
        <p:spPr/>
        <p:txBody>
          <a:bodyPr/>
          <a:lstStyle/>
          <a:p>
            <a:endParaRPr lang="fr-FR"/>
          </a:p>
        </p:txBody>
      </p:sp>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176FF8-AAC5-45E8-99C1-34CEC893FAE3}"/>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Modèle conceptuel</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données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 MCD )</a:t>
            </a:r>
            <a:endParaRPr lang="fr-FR" dirty="0"/>
          </a:p>
        </p:txBody>
      </p:sp>
    </p:spTree>
    <p:extLst>
      <p:ext uri="{BB962C8B-B14F-4D97-AF65-F5344CB8AC3E}">
        <p14:creationId xmlns:p14="http://schemas.microsoft.com/office/powerpoint/2010/main" val="1496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BC347DA8-043D-44C1-A929-BAD6FAA0BE64}"/>
              </a:ext>
            </a:extLst>
          </p:cNvPr>
          <p:cNvPicPr preferRelativeResize="0">
            <a:picLocks noGrp="1"/>
          </p:cNvPicPr>
          <p:nvPr>
            <p:ph type="pic" idx="21"/>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188757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F83D3-2A33-4D6C-AAE1-05F132AA9C72}"/>
              </a:ext>
            </a:extLst>
          </p:cNvPr>
          <p:cNvSpPr>
            <a:spLocks noGrp="1"/>
          </p:cNvSpPr>
          <p:nvPr>
            <p:ph type="title"/>
          </p:nvPr>
        </p:nvSpPr>
        <p:spPr/>
        <p:txBody>
          <a:bodyPr>
            <a:normAutofit fontScale="90000"/>
          </a:bodyPr>
          <a:lstStyle/>
          <a:p>
            <a:r>
              <a:rPr lang="fr-FR" sz="13100" dirty="0" err="1">
                <a:solidFill>
                  <a:schemeClr val="accent4">
                    <a:lumMod val="75000"/>
                  </a:schemeClr>
                </a:solidFill>
                <a:latin typeface="Algerian" panose="04020705040A02060702" pitchFamily="82" charset="0"/>
              </a:rPr>
              <a:t>lE</a:t>
            </a:r>
            <a:r>
              <a:rPr lang="fr-FR" sz="13100" dirty="0">
                <a:solidFill>
                  <a:schemeClr val="accent4">
                    <a:lumMod val="75000"/>
                  </a:schemeClr>
                </a:solidFill>
                <a:latin typeface="Algerian" panose="04020705040A02060702" pitchFamily="82" charset="0"/>
              </a:rPr>
              <a:t> modèl</a:t>
            </a:r>
            <a:r>
              <a:rPr lang="fr-FR" dirty="0">
                <a:solidFill>
                  <a:schemeClr val="accent4">
                    <a:lumMod val="75000"/>
                  </a:schemeClr>
                </a:solidFill>
                <a:latin typeface="Algerian" panose="04020705040A02060702" pitchFamily="82" charset="0"/>
              </a:rPr>
              <a:t>e logique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de données</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 </a:t>
            </a:r>
            <a:r>
              <a:rPr lang="fr-FR" dirty="0" err="1">
                <a:solidFill>
                  <a:schemeClr val="accent4">
                    <a:lumMod val="75000"/>
                  </a:schemeClr>
                </a:solidFill>
                <a:latin typeface="Algerian" panose="04020705040A02060702" pitchFamily="82" charset="0"/>
              </a:rPr>
              <a:t>mld</a:t>
            </a:r>
            <a:r>
              <a:rPr lang="fr-FR" dirty="0">
                <a:solidFill>
                  <a:schemeClr val="accent4">
                    <a:lumMod val="75000"/>
                  </a:schemeClr>
                </a:solidFill>
                <a:latin typeface="Algerian" panose="04020705040A02060702" pitchFamily="82" charset="0"/>
              </a:rPr>
              <a:t> )</a:t>
            </a:r>
            <a:endParaRPr lang="fr-FR" dirty="0"/>
          </a:p>
        </p:txBody>
      </p:sp>
    </p:spTree>
    <p:extLst>
      <p:ext uri="{BB962C8B-B14F-4D97-AF65-F5344CB8AC3E}">
        <p14:creationId xmlns:p14="http://schemas.microsoft.com/office/powerpoint/2010/main" val="63610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75F5208-6A9D-4186-83D8-40537E0465FF}"/>
              </a:ext>
            </a:extLst>
          </p:cNvPr>
          <p:cNvSpPr>
            <a:spLocks noGrp="1"/>
          </p:cNvSpPr>
          <p:nvPr>
            <p:ph type="body" idx="1"/>
          </p:nvPr>
        </p:nvSpPr>
        <p:spPr>
          <a:xfrm>
            <a:off x="1552353" y="1297172"/>
            <a:ext cx="21413973" cy="11313042"/>
          </a:xfrm>
        </p:spPr>
        <p:txBody>
          <a:bodyPr>
            <a:noAutofit/>
          </a:bodyPr>
          <a:lstStyle/>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Utilisateur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prénom, émail,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date_de_naissance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téléphone,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id_emetteur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Passager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id_passager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prénom,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date_de_naissance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Réservation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date_reservation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nbr_places_demande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Pack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num</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e</a:t>
            </a:r>
            <a:r>
              <a:rPr lang="it-IT" sz="2700" b="1" u="sng" dirty="0">
                <a:ln>
                  <a:noFill/>
                </a:ln>
                <a:solidFill>
                  <a:srgbClr val="000000"/>
                </a:solidFill>
                <a:effectLst/>
                <a:latin typeface="Andalus" panose="02020603050405020304" pitchFamily="18" charset="-78"/>
                <a:ea typeface="Arial Unicode MS"/>
                <a:cs typeface="Andalus" panose="02020603050405020304" pitchFamily="18" charset="-78"/>
              </a:rPr>
              <a:t>ropack</a:t>
            </a:r>
            <a:r>
              <a:rPr lang="es-ES_tradnl"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es-ES_tradnl" sz="2700" dirty="0" err="1">
                <a:ln>
                  <a:noFill/>
                </a:ln>
                <a:solidFill>
                  <a:srgbClr val="000000"/>
                </a:solidFill>
                <a:effectLst/>
                <a:latin typeface="Andalus" panose="02020603050405020304" pitchFamily="18" charset="-78"/>
                <a:ea typeface="Arial Unicode MS"/>
                <a:cs typeface="Andalus" panose="02020603050405020304" pitchFamily="18" charset="-78"/>
              </a:rPr>
              <a:t>categorie</a:t>
            </a:r>
            <a:r>
              <a:rPr lang="es-ES_tradnl" sz="2700" dirty="0">
                <a:ln>
                  <a:noFill/>
                </a:ln>
                <a:solidFill>
                  <a:srgbClr val="000000"/>
                </a:solidFill>
                <a:effectLst/>
                <a:latin typeface="Andalus" panose="02020603050405020304" pitchFamily="18" charset="-78"/>
                <a:ea typeface="Arial Unicode MS"/>
                <a:cs typeface="Andalus" panose="02020603050405020304" pitchFamily="18" charset="-78"/>
              </a:rPr>
              <a:t>, wilaya, </a:t>
            </a:r>
            <a:r>
              <a:rPr lang="es-ES_tradnl" sz="2700" dirty="0" err="1">
                <a:ln>
                  <a:noFill/>
                </a:ln>
                <a:solidFill>
                  <a:srgbClr val="000000"/>
                </a:solidFill>
                <a:effectLst/>
                <a:latin typeface="Andalus" panose="02020603050405020304" pitchFamily="18" charset="-78"/>
                <a:ea typeface="Arial Unicode MS"/>
                <a:cs typeface="Andalus" panose="02020603050405020304" pitchFamily="18" charset="-78"/>
              </a:rPr>
              <a:t>prix</a:t>
            </a:r>
            <a:r>
              <a:rPr lang="es-ES_tradnl" sz="2700"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Recrutement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id_recrutement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date_d_envoi</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CV)</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da-DK" sz="2700" b="1" dirty="0">
                <a:ln>
                  <a:noFill/>
                </a:ln>
                <a:solidFill>
                  <a:srgbClr val="000000"/>
                </a:solidFill>
                <a:effectLst/>
                <a:latin typeface="Andalus" panose="02020603050405020304" pitchFamily="18" charset="-78"/>
                <a:ea typeface="Arial Unicode MS"/>
                <a:cs typeface="Andalus" panose="02020603050405020304" pitchFamily="18" charset="-78"/>
              </a:rPr>
              <a:t>Avis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id_avis</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message_avis</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email,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id_user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rating)</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Administrateur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prenom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id_avis</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NuméroPack</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id_recrutement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id_compte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a:solidFill>
                  <a:srgbClr val="000000"/>
                </a:solidFill>
                <a:effectLst/>
                <a:latin typeface="Andalus" panose="02020603050405020304" pitchFamily="18" charset="-78"/>
                <a:ea typeface="Arial Unicode MS"/>
                <a:cs typeface="Andalus" panose="02020603050405020304" pitchFamily="18" charset="-78"/>
              </a:rPr>
              <a:t>  </a:t>
            </a: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id_emetteur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Tour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tour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nomtour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dureetour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Transport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transport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nomaccompagne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type_transport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adresse, téléphone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Hébergement (</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id_ Hébergement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type_heberg</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rating, adresse, téléphone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Restauration (</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id_ Restauration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adresse, téléphone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nl-NL" sz="2700" b="1" dirty="0">
                <a:ln>
                  <a:noFill/>
                </a:ln>
                <a:solidFill>
                  <a:srgbClr val="000000"/>
                </a:solidFill>
                <a:effectLst/>
                <a:latin typeface="Andalus" panose="02020603050405020304" pitchFamily="18" charset="-78"/>
                <a:ea typeface="Arial Unicode MS"/>
                <a:cs typeface="Andalus" panose="02020603050405020304" pitchFamily="18" charset="-78"/>
              </a:rPr>
              <a:t>Guide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Guide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nom, prénom,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login_guide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endPar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p:txBody>
      </p:sp>
    </p:spTree>
    <p:extLst>
      <p:ext uri="{BB962C8B-B14F-4D97-AF65-F5344CB8AC3E}">
        <p14:creationId xmlns:p14="http://schemas.microsoft.com/office/powerpoint/2010/main" val="138957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3499430-F45F-4CA5-86A2-5C04CEDF8AA9}"/>
              </a:ext>
            </a:extLst>
          </p:cNvPr>
          <p:cNvSpPr>
            <a:spLocks noGrp="1"/>
          </p:cNvSpPr>
          <p:nvPr>
            <p:ph type="body" idx="1"/>
          </p:nvPr>
        </p:nvSpPr>
        <p:spPr>
          <a:xfrm>
            <a:off x="1594884" y="893135"/>
            <a:ext cx="21307646" cy="11398102"/>
          </a:xfrm>
        </p:spPr>
        <p:txBody>
          <a:bodyPr>
            <a:noAutofit/>
          </a:bodyPr>
          <a:lstStyle/>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Compte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Compte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login_compte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Admin_transport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d_Admin_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transp</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pénom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login_admin_transp</a:t>
            </a:r>
            <a:r>
              <a:rPr lang="fr-FR" sz="2700"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id_transport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de-DE" sz="2700" b="1" dirty="0" err="1">
                <a:ln>
                  <a:noFill/>
                </a:ln>
                <a:solidFill>
                  <a:srgbClr val="000000"/>
                </a:solidFill>
                <a:effectLst/>
                <a:latin typeface="Andalus" panose="02020603050405020304" pitchFamily="18" charset="-78"/>
                <a:ea typeface="Arial Unicode MS"/>
                <a:cs typeface="Andalus" panose="02020603050405020304" pitchFamily="18" charset="-78"/>
              </a:rPr>
              <a:t>Admin_hebe</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rgement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id_Admin_hebe</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rg</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pénom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login_admin_heberg</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id_ Hébergement#)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Admin_restauration</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id_Admin_rest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pénom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login_admin_rest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id_Restauration</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Notif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id_récepteur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méssage_notif</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état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Faire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Concerner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num</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eropack</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de-DE" sz="2700" b="1" dirty="0" err="1">
                <a:ln>
                  <a:noFill/>
                </a:ln>
                <a:solidFill>
                  <a:srgbClr val="000000"/>
                </a:solidFill>
                <a:effectLst/>
                <a:latin typeface="Andalus" panose="02020603050405020304" pitchFamily="18" charset="-78"/>
                <a:ea typeface="Arial Unicode MS"/>
                <a:cs typeface="Andalus" panose="02020603050405020304" pitchFamily="18" charset="-78"/>
              </a:rPr>
              <a:t>Demander</a:t>
            </a:r>
            <a:r>
              <a:rPr lang="de-DE"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id_recrutement</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Laisser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id_avis</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Accompagner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id_passager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u="sng"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Contenir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num</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eropack</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id_tour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id_transport</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id_hebergement</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id_réstauratin</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id_Guide</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u="sng"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it-IT" sz="2700" b="1" dirty="0">
                <a:solidFill>
                  <a:srgbClr val="000000"/>
                </a:solidFill>
                <a:effectLst/>
                <a:latin typeface="Andalus" panose="02020603050405020304" pitchFamily="18" charset="-78"/>
                <a:ea typeface="Arial Unicode MS"/>
                <a:cs typeface="Andalus" panose="02020603050405020304" pitchFamily="18" charset="-78"/>
              </a:rPr>
              <a:t>p</a:t>
            </a:r>
            <a:r>
              <a:rPr lang="it-IT" sz="2700" b="1" dirty="0">
                <a:ln>
                  <a:noFill/>
                </a:ln>
                <a:solidFill>
                  <a:srgbClr val="000000"/>
                </a:solidFill>
                <a:effectLst/>
                <a:latin typeface="Andalus" panose="02020603050405020304" pitchFamily="18" charset="-78"/>
                <a:ea typeface="Arial Unicode MS"/>
                <a:cs typeface="Andalus" panose="02020603050405020304" pitchFamily="18" charset="-78"/>
              </a:rPr>
              <a:t>ossè</a:t>
            </a:r>
            <a:r>
              <a:rPr lang="en-US" sz="2700" b="1" dirty="0">
                <a:ln>
                  <a:noFill/>
                </a:ln>
                <a:solidFill>
                  <a:srgbClr val="000000"/>
                </a:solidFill>
                <a:effectLst/>
                <a:latin typeface="Andalus" panose="02020603050405020304" pitchFamily="18" charset="-78"/>
                <a:ea typeface="Arial Unicode MS"/>
                <a:cs typeface="Andalus" panose="02020603050405020304" pitchFamily="18" charset="-78"/>
              </a:rPr>
              <a:t>de </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id_Admin_transp</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id_Admin_hebe</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rg</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id_Admin_rest</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id_Guide</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id_Compte</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en-US"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p:txBody>
      </p:sp>
    </p:spTree>
    <p:extLst>
      <p:ext uri="{BB962C8B-B14F-4D97-AF65-F5344CB8AC3E}">
        <p14:creationId xmlns:p14="http://schemas.microsoft.com/office/powerpoint/2010/main" val="34481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EC91-D1FD-430A-9669-322BCA43BFA8}"/>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Partition des taches par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membre</a:t>
            </a:r>
            <a:endParaRPr lang="fr-FR" dirty="0"/>
          </a:p>
        </p:txBody>
      </p:sp>
    </p:spTree>
    <p:extLst>
      <p:ext uri="{BB962C8B-B14F-4D97-AF65-F5344CB8AC3E}">
        <p14:creationId xmlns:p14="http://schemas.microsoft.com/office/powerpoint/2010/main" val="34916298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B5637D-1905-4EA1-84CB-1BCEB7F09E4B}"/>
              </a:ext>
            </a:extLst>
          </p:cNvPr>
          <p:cNvSpPr>
            <a:spLocks noGrp="1"/>
          </p:cNvSpPr>
          <p:nvPr>
            <p:ph type="body" idx="1"/>
          </p:nvPr>
        </p:nvSpPr>
        <p:spPr/>
        <p:txBody>
          <a:bodyPr/>
          <a:lstStyle/>
          <a:p>
            <a:r>
              <a:rPr lang="fr-FR" b="1" dirty="0">
                <a:solidFill>
                  <a:schemeClr val="bg1">
                    <a:alpha val="80000"/>
                  </a:schemeClr>
                </a:solidFill>
              </a:rPr>
              <a:t>Bouchaour Amine Mohamed : </a:t>
            </a:r>
          </a:p>
          <a:p>
            <a:pPr marL="0" indent="0">
              <a:buNone/>
            </a:pPr>
            <a:r>
              <a:rPr lang="fr-FR" sz="5400" dirty="0">
                <a:solidFill>
                  <a:schemeClr val="bg1">
                    <a:alpha val="80000"/>
                  </a:schemeClr>
                </a:solidFill>
              </a:rPr>
              <a:t>Utilisateur,Admin_Transport(Interface , les interactions)</a:t>
            </a:r>
          </a:p>
          <a:p>
            <a:r>
              <a:rPr lang="fr-FR" b="1" dirty="0">
                <a:solidFill>
                  <a:schemeClr val="bg1">
                    <a:alpha val="80000"/>
                  </a:schemeClr>
                </a:solidFill>
              </a:rPr>
              <a:t>Bouguern  Diaa Seif Eddine:</a:t>
            </a:r>
          </a:p>
          <a:p>
            <a:pPr marL="0" indent="0">
              <a:buNone/>
            </a:pPr>
            <a:r>
              <a:rPr lang="fr-FR" sz="5400" dirty="0">
                <a:solidFill>
                  <a:schemeClr val="bg1">
                    <a:alpha val="80000"/>
                  </a:schemeClr>
                </a:solidFill>
              </a:rPr>
              <a:t>Guide,Admin_Réstauration(Interface , les interactions)</a:t>
            </a:r>
          </a:p>
          <a:p>
            <a:r>
              <a:rPr lang="fr-FR" b="1" dirty="0">
                <a:solidFill>
                  <a:schemeClr val="bg1">
                    <a:alpha val="80000"/>
                  </a:schemeClr>
                </a:solidFill>
              </a:rPr>
              <a:t>Bourek Mohammed El Amine: </a:t>
            </a:r>
          </a:p>
          <a:p>
            <a:pPr marL="0" indent="0">
              <a:buNone/>
            </a:pPr>
            <a:r>
              <a:rPr lang="fr-FR" sz="5400" dirty="0">
                <a:solidFill>
                  <a:schemeClr val="bg1">
                    <a:alpha val="80000"/>
                  </a:schemeClr>
                </a:solidFill>
              </a:rPr>
              <a:t>Administarteur,Admin_Hébergement(Interface , les interactions)</a:t>
            </a:r>
          </a:p>
          <a:p>
            <a:endParaRPr lang="fr-FR" dirty="0"/>
          </a:p>
        </p:txBody>
      </p:sp>
    </p:spTree>
    <p:extLst>
      <p:ext uri="{BB962C8B-B14F-4D97-AF65-F5344CB8AC3E}">
        <p14:creationId xmlns:p14="http://schemas.microsoft.com/office/powerpoint/2010/main" val="201166652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EDB97-9833-409F-9972-25896CD157A3}"/>
              </a:ext>
            </a:extLst>
          </p:cNvPr>
          <p:cNvSpPr>
            <a:spLocks noGrp="1"/>
          </p:cNvSpPr>
          <p:nvPr>
            <p:ph type="title"/>
          </p:nvPr>
        </p:nvSpPr>
        <p:spPr/>
        <p:txBody>
          <a:bodyPr>
            <a:normAutofit/>
          </a:bodyPr>
          <a:lstStyle/>
          <a:p>
            <a:r>
              <a:rPr lang="fr-FR" sz="13100" dirty="0">
                <a:solidFill>
                  <a:schemeClr val="accent4">
                    <a:lumMod val="75000"/>
                  </a:schemeClr>
                </a:solidFill>
                <a:latin typeface="Algerian" panose="04020705040A02060702" pitchFamily="82" charset="0"/>
              </a:rPr>
              <a:t>FIN</a:t>
            </a:r>
            <a:endParaRPr lang="fr-FR" dirty="0"/>
          </a:p>
        </p:txBody>
      </p:sp>
    </p:spTree>
    <p:extLst>
      <p:ext uri="{BB962C8B-B14F-4D97-AF65-F5344CB8AC3E}">
        <p14:creationId xmlns:p14="http://schemas.microsoft.com/office/powerpoint/2010/main" val="30206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endParaRPr lang="fr-FR" sz="37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endParaRPr sz="3700" dirty="0">
              <a:solidFill>
                <a:schemeClr val="bg1">
                  <a:lumMod val="65000"/>
                  <a:lumOff val="35000"/>
                  <a:alpha val="80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302</TotalTime>
  <Words>1455</Words>
  <Application>Microsoft Office PowerPoint</Application>
  <PresentationFormat>Personnalisé</PresentationFormat>
  <Paragraphs>155</Paragraphs>
  <Slides>34</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34</vt:i4>
      </vt:variant>
    </vt:vector>
  </HeadingPairs>
  <TitlesOfParts>
    <vt:vector size="44"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lpstr>LE Modèle conceptuel de données ( MCD )</vt:lpstr>
      <vt:lpstr>Présentation PowerPoint</vt:lpstr>
      <vt:lpstr>lE modèle logique  de données ( mld )</vt:lpstr>
      <vt:lpstr>Présentation PowerPoint</vt:lpstr>
      <vt:lpstr>Présentation PowerPoint</vt:lpstr>
      <vt:lpstr>Partition des taches par  membre</vt:lpstr>
      <vt:lpstr>Présentation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NTIC</cp:lastModifiedBy>
  <cp:revision>80</cp:revision>
  <dcterms:modified xsi:type="dcterms:W3CDTF">2023-05-06T13:41:36Z</dcterms:modified>
</cp:coreProperties>
</file>